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82" r:id="rId3"/>
    <p:sldId id="283" r:id="rId4"/>
    <p:sldId id="269" r:id="rId5"/>
    <p:sldId id="260" r:id="rId6"/>
    <p:sldId id="270" r:id="rId7"/>
    <p:sldId id="271" r:id="rId8"/>
    <p:sldId id="272" r:id="rId9"/>
    <p:sldId id="278" r:id="rId10"/>
    <p:sldId id="280" r:id="rId11"/>
    <p:sldId id="281" r:id="rId12"/>
    <p:sldId id="274" r:id="rId13"/>
    <p:sldId id="276" r:id="rId14"/>
    <p:sldId id="261" r:id="rId15"/>
    <p:sldId id="287" r:id="rId16"/>
    <p:sldId id="284" r:id="rId17"/>
    <p:sldId id="285" r:id="rId18"/>
    <p:sldId id="28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8FAB69-7ABA-4541-A3A6-EF7E8A9A94F2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D2CD3F-07A0-4DBD-A0C4-5B30C951B3C5}">
      <dgm:prSet/>
      <dgm:spPr/>
      <dgm:t>
        <a:bodyPr/>
        <a:lstStyle/>
        <a:p>
          <a:r>
            <a:rPr lang="en-US" dirty="0" smtClean="0"/>
            <a:t>Finalize analysis</a:t>
          </a:r>
          <a:endParaRPr lang="en-US" dirty="0"/>
        </a:p>
      </dgm:t>
    </dgm:pt>
    <dgm:pt modelId="{797EA115-CB0B-45BC-A671-2DA8B4B54867}" type="parTrans" cxnId="{7353FDC1-7480-488A-A337-43913B8D8C19}">
      <dgm:prSet/>
      <dgm:spPr/>
      <dgm:t>
        <a:bodyPr/>
        <a:lstStyle/>
        <a:p>
          <a:endParaRPr lang="en-US"/>
        </a:p>
      </dgm:t>
    </dgm:pt>
    <dgm:pt modelId="{97BB7F84-C256-4AE5-ABF2-10B3820B95F9}" type="sibTrans" cxnId="{7353FDC1-7480-488A-A337-43913B8D8C19}">
      <dgm:prSet/>
      <dgm:spPr/>
      <dgm:t>
        <a:bodyPr/>
        <a:lstStyle/>
        <a:p>
          <a:endParaRPr lang="en-US"/>
        </a:p>
      </dgm:t>
    </dgm:pt>
    <dgm:pt modelId="{8F096F83-EBC5-4A91-A3BF-B1300D004C0E}">
      <dgm:prSet/>
      <dgm:spPr/>
      <dgm:t>
        <a:bodyPr/>
        <a:lstStyle/>
        <a:p>
          <a:r>
            <a:rPr lang="en-US" dirty="0"/>
            <a:t>Re-run algorithms</a:t>
          </a:r>
        </a:p>
      </dgm:t>
    </dgm:pt>
    <dgm:pt modelId="{D9B1347E-CF8C-41BE-90DA-F6B6955ACCAC}" type="parTrans" cxnId="{431364A6-D66A-4C38-A98C-498696FF71C8}">
      <dgm:prSet/>
      <dgm:spPr/>
      <dgm:t>
        <a:bodyPr/>
        <a:lstStyle/>
        <a:p>
          <a:endParaRPr lang="en-US"/>
        </a:p>
      </dgm:t>
    </dgm:pt>
    <dgm:pt modelId="{2A80EE58-DD47-435B-A28F-DF161EFF5002}" type="sibTrans" cxnId="{431364A6-D66A-4C38-A98C-498696FF71C8}">
      <dgm:prSet/>
      <dgm:spPr/>
      <dgm:t>
        <a:bodyPr/>
        <a:lstStyle/>
        <a:p>
          <a:endParaRPr lang="en-US"/>
        </a:p>
      </dgm:t>
    </dgm:pt>
    <dgm:pt modelId="{90B73AAB-9BD8-F941-8AC9-A2067CCF7E8B}" type="pres">
      <dgm:prSet presAssocID="{1C8FAB69-7ABA-4541-A3A6-EF7E8A9A94F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A85931-4F17-BF44-92DB-DF3AC72A86B1}" type="pres">
      <dgm:prSet presAssocID="{E3D2CD3F-07A0-4DBD-A0C4-5B30C951B3C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F0B21-16B9-F24F-9369-C7A98FAC98A5}" type="pres">
      <dgm:prSet presAssocID="{E3D2CD3F-07A0-4DBD-A0C4-5B30C951B3C5}" presName="spNode" presStyleCnt="0"/>
      <dgm:spPr/>
    </dgm:pt>
    <dgm:pt modelId="{AC074025-EE22-4A4B-88E8-8654097DB255}" type="pres">
      <dgm:prSet presAssocID="{97BB7F84-C256-4AE5-ABF2-10B3820B95F9}" presName="sibTrans" presStyleLbl="sibTrans1D1" presStyleIdx="0" presStyleCnt="2"/>
      <dgm:spPr/>
      <dgm:t>
        <a:bodyPr/>
        <a:lstStyle/>
        <a:p>
          <a:endParaRPr lang="en-US"/>
        </a:p>
      </dgm:t>
    </dgm:pt>
    <dgm:pt modelId="{E54BE9BC-5DD0-0F48-85BC-E0951E30121D}" type="pres">
      <dgm:prSet presAssocID="{8F096F83-EBC5-4A91-A3BF-B1300D004C0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C0637-810D-3549-80E0-9800DB97FE59}" type="pres">
      <dgm:prSet presAssocID="{8F096F83-EBC5-4A91-A3BF-B1300D004C0E}" presName="spNode" presStyleCnt="0"/>
      <dgm:spPr/>
    </dgm:pt>
    <dgm:pt modelId="{B091F8AB-7625-0A4A-9095-7441BBE07E1D}" type="pres">
      <dgm:prSet presAssocID="{2A80EE58-DD47-435B-A28F-DF161EFF5002}" presName="sibTrans" presStyleLbl="sibTrans1D1" presStyleIdx="1" presStyleCnt="2"/>
      <dgm:spPr/>
      <dgm:t>
        <a:bodyPr/>
        <a:lstStyle/>
        <a:p>
          <a:endParaRPr lang="en-US"/>
        </a:p>
      </dgm:t>
    </dgm:pt>
  </dgm:ptLst>
  <dgm:cxnLst>
    <dgm:cxn modelId="{431364A6-D66A-4C38-A98C-498696FF71C8}" srcId="{1C8FAB69-7ABA-4541-A3A6-EF7E8A9A94F2}" destId="{8F096F83-EBC5-4A91-A3BF-B1300D004C0E}" srcOrd="1" destOrd="0" parTransId="{D9B1347E-CF8C-41BE-90DA-F6B6955ACCAC}" sibTransId="{2A80EE58-DD47-435B-A28F-DF161EFF5002}"/>
    <dgm:cxn modelId="{68EA3A4E-F933-469D-B9EE-92D7B9A7DB92}" type="presOf" srcId="{8F096F83-EBC5-4A91-A3BF-B1300D004C0E}" destId="{E54BE9BC-5DD0-0F48-85BC-E0951E30121D}" srcOrd="0" destOrd="0" presId="urn:microsoft.com/office/officeart/2005/8/layout/cycle6"/>
    <dgm:cxn modelId="{478188DE-9A60-406E-BC14-FAF554BB6754}" type="presOf" srcId="{97BB7F84-C256-4AE5-ABF2-10B3820B95F9}" destId="{AC074025-EE22-4A4B-88E8-8654097DB255}" srcOrd="0" destOrd="0" presId="urn:microsoft.com/office/officeart/2005/8/layout/cycle6"/>
    <dgm:cxn modelId="{16F3BFAC-986A-4B7D-8095-C37D00C7A47B}" type="presOf" srcId="{E3D2CD3F-07A0-4DBD-A0C4-5B30C951B3C5}" destId="{CEA85931-4F17-BF44-92DB-DF3AC72A86B1}" srcOrd="0" destOrd="0" presId="urn:microsoft.com/office/officeart/2005/8/layout/cycle6"/>
    <dgm:cxn modelId="{55C789EE-97CD-4951-8284-303869D8EE34}" type="presOf" srcId="{2A80EE58-DD47-435B-A28F-DF161EFF5002}" destId="{B091F8AB-7625-0A4A-9095-7441BBE07E1D}" srcOrd="0" destOrd="0" presId="urn:microsoft.com/office/officeart/2005/8/layout/cycle6"/>
    <dgm:cxn modelId="{7353FDC1-7480-488A-A337-43913B8D8C19}" srcId="{1C8FAB69-7ABA-4541-A3A6-EF7E8A9A94F2}" destId="{E3D2CD3F-07A0-4DBD-A0C4-5B30C951B3C5}" srcOrd="0" destOrd="0" parTransId="{797EA115-CB0B-45BC-A671-2DA8B4B54867}" sibTransId="{97BB7F84-C256-4AE5-ABF2-10B3820B95F9}"/>
    <dgm:cxn modelId="{936C7ABC-22EA-4FE1-884F-6816D4526DB8}" type="presOf" srcId="{1C8FAB69-7ABA-4541-A3A6-EF7E8A9A94F2}" destId="{90B73AAB-9BD8-F941-8AC9-A2067CCF7E8B}" srcOrd="0" destOrd="0" presId="urn:microsoft.com/office/officeart/2005/8/layout/cycle6"/>
    <dgm:cxn modelId="{EC9BBFEA-3968-45D9-A260-326CBFE8E04B}" type="presParOf" srcId="{90B73AAB-9BD8-F941-8AC9-A2067CCF7E8B}" destId="{CEA85931-4F17-BF44-92DB-DF3AC72A86B1}" srcOrd="0" destOrd="0" presId="urn:microsoft.com/office/officeart/2005/8/layout/cycle6"/>
    <dgm:cxn modelId="{A2F72108-D0DD-4F58-8B1A-1FBDBC866A30}" type="presParOf" srcId="{90B73AAB-9BD8-F941-8AC9-A2067CCF7E8B}" destId="{8DBF0B21-16B9-F24F-9369-C7A98FAC98A5}" srcOrd="1" destOrd="0" presId="urn:microsoft.com/office/officeart/2005/8/layout/cycle6"/>
    <dgm:cxn modelId="{160C0247-E4F7-4B0B-B3A6-6738E273E63B}" type="presParOf" srcId="{90B73AAB-9BD8-F941-8AC9-A2067CCF7E8B}" destId="{AC074025-EE22-4A4B-88E8-8654097DB255}" srcOrd="2" destOrd="0" presId="urn:microsoft.com/office/officeart/2005/8/layout/cycle6"/>
    <dgm:cxn modelId="{88BB4342-631B-4D94-8C27-24E4F008C679}" type="presParOf" srcId="{90B73AAB-9BD8-F941-8AC9-A2067CCF7E8B}" destId="{E54BE9BC-5DD0-0F48-85BC-E0951E30121D}" srcOrd="3" destOrd="0" presId="urn:microsoft.com/office/officeart/2005/8/layout/cycle6"/>
    <dgm:cxn modelId="{B4A6B305-2843-47C1-B333-5D21E7CD17B6}" type="presParOf" srcId="{90B73AAB-9BD8-F941-8AC9-A2067CCF7E8B}" destId="{8F4C0637-810D-3549-80E0-9800DB97FE59}" srcOrd="4" destOrd="0" presId="urn:microsoft.com/office/officeart/2005/8/layout/cycle6"/>
    <dgm:cxn modelId="{36522700-C70D-45A0-8B28-FE9A9312F1A3}" type="presParOf" srcId="{90B73AAB-9BD8-F941-8AC9-A2067CCF7E8B}" destId="{B091F8AB-7625-0A4A-9095-7441BBE07E1D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85931-4F17-BF44-92DB-DF3AC72A86B1}">
      <dsp:nvSpPr>
        <dsp:cNvPr id="0" name=""/>
        <dsp:cNvSpPr/>
      </dsp:nvSpPr>
      <dsp:spPr>
        <a:xfrm>
          <a:off x="1383" y="1936968"/>
          <a:ext cx="3094597" cy="20114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Finalize analysis</a:t>
          </a:r>
          <a:endParaRPr lang="en-US" sz="4600" kern="1200" dirty="0"/>
        </a:p>
      </dsp:txBody>
      <dsp:txXfrm>
        <a:off x="99576" y="2035161"/>
        <a:ext cx="2898211" cy="1815102"/>
      </dsp:txXfrm>
    </dsp:sp>
    <dsp:sp modelId="{AC074025-EE22-4A4B-88E8-8654097DB255}">
      <dsp:nvSpPr>
        <dsp:cNvPr id="0" name=""/>
        <dsp:cNvSpPr/>
      </dsp:nvSpPr>
      <dsp:spPr>
        <a:xfrm>
          <a:off x="1548682" y="1234593"/>
          <a:ext cx="3416239" cy="3416239"/>
        </a:xfrm>
        <a:custGeom>
          <a:avLst/>
          <a:gdLst/>
          <a:ahLst/>
          <a:cxnLst/>
          <a:rect l="0" t="0" r="0" b="0"/>
          <a:pathLst>
            <a:path>
              <a:moveTo>
                <a:pt x="343923" y="680188"/>
              </a:moveTo>
              <a:arcTo wR="1708119" hR="1708119" stAng="13019896" swAng="6360208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BE9BC-5DD0-0F48-85BC-E0951E30121D}">
      <dsp:nvSpPr>
        <dsp:cNvPr id="0" name=""/>
        <dsp:cNvSpPr/>
      </dsp:nvSpPr>
      <dsp:spPr>
        <a:xfrm>
          <a:off x="3417622" y="1936968"/>
          <a:ext cx="3094597" cy="20114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/>
            <a:t>Re-run algorithms</a:t>
          </a:r>
        </a:p>
      </dsp:txBody>
      <dsp:txXfrm>
        <a:off x="3515815" y="2035161"/>
        <a:ext cx="2898211" cy="1815102"/>
      </dsp:txXfrm>
    </dsp:sp>
    <dsp:sp modelId="{B091F8AB-7625-0A4A-9095-7441BBE07E1D}">
      <dsp:nvSpPr>
        <dsp:cNvPr id="0" name=""/>
        <dsp:cNvSpPr/>
      </dsp:nvSpPr>
      <dsp:spPr>
        <a:xfrm>
          <a:off x="1548682" y="1234593"/>
          <a:ext cx="3416239" cy="3416239"/>
        </a:xfrm>
        <a:custGeom>
          <a:avLst/>
          <a:gdLst/>
          <a:ahLst/>
          <a:cxnLst/>
          <a:rect l="0" t="0" r="0" b="0"/>
          <a:pathLst>
            <a:path>
              <a:moveTo>
                <a:pt x="3072315" y="2736050"/>
              </a:moveTo>
              <a:arcTo wR="1708119" hR="1708119" stAng="2219896" swAng="6360208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687AD-856D-440D-A595-E0C0B6C13FE9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15A88-3D7F-4BEE-881A-6FABB50A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about it for now. I’ll be posting more videos as the project continues. Thank you for listening.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91128A-D490-4D45-A44F-A337291790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10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23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1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4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1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4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6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2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76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8F06-DC59-4813-BDC9-D600E9CE1F6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C9562-6D85-4C2A-A7B2-726CF8C2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4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hyperlink" Target="https://archive.ics.uci.edu/ml/datasets/default+of+credit+card+clien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EA92A9-B3FA-9647-9308-65FB99428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Predicting </a:t>
            </a:r>
            <a:r>
              <a:rPr lang="en-US" sz="5400" b="1" dirty="0"/>
              <a:t>Default of Credit Card Clients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A98F04D-2F50-744C-952A-D10276C6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 smtClean="0">
                <a:solidFill>
                  <a:schemeClr val="accent1"/>
                </a:solidFill>
              </a:rPr>
              <a:t>Abiola Ijaola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DATA606 Capstone 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UMBC</a:t>
            </a:r>
          </a:p>
          <a:p>
            <a:pPr algn="r"/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Presentation 3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Audio 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65"/>
    </mc:Choice>
    <mc:Fallback>
      <p:transition spd="slow" advTm="15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41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Sex , Age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amount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400476"/>
            <a:ext cx="10515600" cy="481744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54"/>
    </mc:Choice>
    <mc:Fallback>
      <p:transition spd="slow" advTm="3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46378" cy="1016100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Credit 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limit, education and marriage status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458227"/>
            <a:ext cx="9546378" cy="471873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5"/>
    </mc:Choice>
    <mc:Fallback>
      <p:transition spd="slow" advTm="16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40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66951" y="1347536"/>
            <a:ext cx="5124098" cy="4829427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1347536"/>
            <a:ext cx="5181600" cy="4829427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7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85"/>
    </mc:Choice>
    <mc:Fallback>
      <p:transition spd="slow" advTm="39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138385" cy="70809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Continuation on Features correlation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145406"/>
            <a:ext cx="9138385" cy="522170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6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84"/>
    </mc:Choice>
    <mc:Fallback>
      <p:transition spd="slow" advTm="18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5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34687D-9154-D649-A59E-291CC94B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Principal Component Analysis (PCA)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82214" y="693020"/>
            <a:ext cx="7511415" cy="50917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462" y="693020"/>
            <a:ext cx="6130190" cy="515169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3"/>
    </mc:Choice>
    <mc:Fallback>
      <p:transition spd="slow" advTm="12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65682" cy="10161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477478"/>
            <a:ext cx="8602485" cy="469948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51"/>
    </mc:Choice>
    <mc:Fallback>
      <p:transition spd="slow" advTm="22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355979" cy="79471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and evaluation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5237" y="1275347"/>
            <a:ext cx="4778943" cy="4621271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280160"/>
            <a:ext cx="5408596" cy="462127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12"/>
    </mc:Choice>
    <mc:Fallback>
      <p:transition spd="slow" advTm="55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621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Continuation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323474"/>
            <a:ext cx="5181600" cy="485348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03482" y="1323975"/>
            <a:ext cx="4959199" cy="485298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40"/>
    </mc:Choice>
    <mc:Fallback>
      <p:transition spd="slow" advTm="2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621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- Random Forest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13505" y="1395664"/>
            <a:ext cx="5030990" cy="47813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331" y="1395664"/>
            <a:ext cx="5309337" cy="486075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1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52"/>
    </mc:Choice>
    <mc:Fallback>
      <p:transition spd="slow" advTm="56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968C6C-D6BD-EE45-8344-D58F879B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82B969B3-0F09-4D29-822A-5F1DB1E58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9102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2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23"/>
    </mc:Choice>
    <mc:Fallback>
      <p:transition spd="slow" advTm="22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Approach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</a:p>
          <a:p>
            <a:r>
              <a:rPr lang="en-US" dirty="0" smtClean="0"/>
              <a:t>Check for data unbalance</a:t>
            </a:r>
          </a:p>
          <a:p>
            <a:r>
              <a:rPr lang="en-US" dirty="0" smtClean="0"/>
              <a:t>Exploratory data analysis</a:t>
            </a:r>
          </a:p>
          <a:p>
            <a:r>
              <a:rPr lang="en-US" dirty="0" smtClean="0"/>
              <a:t>Model comparison and evaluations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What’s next</a:t>
            </a:r>
            <a:endParaRPr lang="en-US" dirty="0"/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2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06"/>
    </mc:Choice>
    <mc:Fallback>
      <p:transition spd="slow" advTm="2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AEAC0-A3C6-4348-80B1-C42EEC89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18"/>
    </mc:Choice>
    <mc:Fallback>
      <p:transition spd="slow" advTm="24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9730338" cy="93428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 of the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730339" cy="457054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collected from Department of Information Management, Chung Hua University, Taiwan and Department of Civil Engineering,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Tamkang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Taiwan.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URLs for the data is </a:t>
            </a:r>
          </a:p>
          <a:p>
            <a:pPr marL="0" indent="0">
              <a:buNone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https://archive.ics.uci.edu/ml/datasets/default+of+credit+card+clients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will be using open source software and code (Python &amp; Jupiter Notebook)</a:t>
            </a:r>
          </a:p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9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23"/>
    </mc:Choice>
    <mc:Fallback>
      <p:transition spd="slow" advTm="23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10023" cy="7794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for Data Unbalance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8951768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8" y="1236847"/>
            <a:ext cx="9702265" cy="5257064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1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89"/>
    </mc:Choice>
    <mc:Fallback>
      <p:transition spd="slow" advTm="19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CD045E-226B-1546-9AF1-7974536C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chemeClr val="accent1"/>
                </a:solidFill>
              </a:rPr>
              <a:t>Exploratory Data Analysis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9B615B-0A70-1246-ACC0-924FA7114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purpose of exploratory data analysis is to perform pattern discovery analysis on data using summary statistics and graphical representations</a:t>
            </a: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84"/>
    </mc:Choice>
    <mc:Fallback>
      <p:transition spd="slow" advTm="39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031707" cy="89578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credit limit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260910"/>
            <a:ext cx="8031707" cy="5101389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95"/>
    </mc:Choice>
    <mc:Fallback>
      <p:transition spd="slow" advTm="15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709" y="154003"/>
            <a:ext cx="8832626" cy="1068405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Amount 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credit limit grouped by default payment next month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337912"/>
            <a:ext cx="8798135" cy="5149514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6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54"/>
    </mc:Choice>
    <mc:Fallback>
      <p:transition spd="slow" advTm="28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960138" cy="838033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Credit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distribution vs. sex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260909"/>
            <a:ext cx="8960139" cy="516395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6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01"/>
    </mc:Choice>
    <mc:Fallback>
      <p:transition spd="slow" advTm="29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Sex, Education, Age and Marriage</a:t>
            </a:r>
            <a:endParaRPr lang="en-US" sz="28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381225"/>
            <a:ext cx="5181600" cy="44355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1381225"/>
            <a:ext cx="5142297" cy="443552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5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30"/>
    </mc:Choice>
    <mc:Fallback>
      <p:transition spd="slow" advTm="79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184</Words>
  <Application>Microsoft Office PowerPoint</Application>
  <PresentationFormat>Widescreen</PresentationFormat>
  <Paragraphs>43</Paragraphs>
  <Slides>20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Predicting Default of Credit Card Clients  </vt:lpstr>
      <vt:lpstr>Presentation Approach</vt:lpstr>
      <vt:lpstr>Recap of the project</vt:lpstr>
      <vt:lpstr>Check for Data Unbalance</vt:lpstr>
      <vt:lpstr>Exploratory Data Analysis</vt:lpstr>
      <vt:lpstr>Amount of credit limit</vt:lpstr>
      <vt:lpstr> Amount of credit limit grouped by default payment next month </vt:lpstr>
      <vt:lpstr> Credit limit distribution vs. sex </vt:lpstr>
      <vt:lpstr>Sex, Education, Age and Marriage</vt:lpstr>
      <vt:lpstr>Sex , Age and Credit amount limit</vt:lpstr>
      <vt:lpstr> Credit amount limit, education and marriage status </vt:lpstr>
      <vt:lpstr> Features correlation </vt:lpstr>
      <vt:lpstr>Continuation on Features correlation</vt:lpstr>
      <vt:lpstr>Principal Component Analysis (PCA)</vt:lpstr>
      <vt:lpstr>Outlier</vt:lpstr>
      <vt:lpstr>Model comparison and evaluation</vt:lpstr>
      <vt:lpstr>Continuation</vt:lpstr>
      <vt:lpstr>Final model - Random Forest</vt:lpstr>
      <vt:lpstr>Next Steps</vt:lpstr>
      <vt:lpstr>Thank you</vt:lpstr>
    </vt:vector>
  </TitlesOfParts>
  <Company>DC Government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Default of Credit Card Clients</dc:title>
  <dc:creator>Ijaola, Abiola (DCRA)</dc:creator>
  <cp:lastModifiedBy>Ijaola, Abiola (DCRA)</cp:lastModifiedBy>
  <cp:revision>40</cp:revision>
  <dcterms:created xsi:type="dcterms:W3CDTF">2020-03-23T21:01:24Z</dcterms:created>
  <dcterms:modified xsi:type="dcterms:W3CDTF">2020-04-05T09:39:23Z</dcterms:modified>
</cp:coreProperties>
</file>